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309" r:id="rId6"/>
    <p:sldId id="275" r:id="rId7"/>
    <p:sldId id="276" r:id="rId8"/>
    <p:sldId id="277" r:id="rId9"/>
    <p:sldId id="278" r:id="rId10"/>
    <p:sldId id="279" r:id="rId11"/>
    <p:sldId id="280" r:id="rId12"/>
    <p:sldId id="284" r:id="rId13"/>
    <p:sldId id="299" r:id="rId14"/>
    <p:sldId id="302" r:id="rId15"/>
    <p:sldId id="300" r:id="rId16"/>
    <p:sldId id="301" r:id="rId17"/>
    <p:sldId id="298" r:id="rId18"/>
    <p:sldId id="285" r:id="rId19"/>
    <p:sldId id="283" r:id="rId20"/>
    <p:sldId id="297" r:id="rId21"/>
    <p:sldId id="303" r:id="rId22"/>
    <p:sldId id="282" r:id="rId23"/>
    <p:sldId id="281" r:id="rId24"/>
    <p:sldId id="290" r:id="rId25"/>
    <p:sldId id="291" r:id="rId26"/>
    <p:sldId id="292" r:id="rId27"/>
    <p:sldId id="293" r:id="rId28"/>
    <p:sldId id="294" r:id="rId29"/>
    <p:sldId id="286" r:id="rId30"/>
    <p:sldId id="287" r:id="rId31"/>
    <p:sldId id="305" r:id="rId32"/>
    <p:sldId id="306" r:id="rId33"/>
    <p:sldId id="288" r:id="rId34"/>
    <p:sldId id="304" r:id="rId35"/>
    <p:sldId id="296" r:id="rId36"/>
    <p:sldId id="289" r:id="rId37"/>
    <p:sldId id="307" r:id="rId38"/>
    <p:sldId id="295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6" y="-46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B2B89F7-1B70-473E-A6CC-41D0D435B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F0F9DFB4-0E01-4F60-BBA5-1C81F9203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B270049-3B13-4D4D-8867-276071506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8E671BB-058B-41C3-B466-5430CD22C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3E7D1CC3-A5CA-469C-9C18-D0CD5C8A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109739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6FB1D7B-5F6A-444C-BE27-E01AA3A8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7C62CF25-98A7-4548-B347-01ACFB20C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AB96571-B654-4916-A00A-8E81A10FD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07C7A5B-6311-4E0F-80DB-9990F10F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805D502-B7B2-427C-835E-6E149A78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101321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177517EF-7E21-4C3B-BEC5-31621773E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ABD60B23-6A85-4C90-86C7-BFAEA09BF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2DC579E-5A3D-453C-A7A1-AB47FBF7A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1FB0535-6A6F-459F-8E67-EB6AABC6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4DD322B-D02C-4191-96FD-5C3A78CC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191362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DADA90C-6BA3-40F0-A70D-EDEF0034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E839364-1183-4C60-9B80-EA9A1151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F17F23D-4D0F-4694-A8A9-B25C08B0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5C27FFE-5E98-4A1E-AE4E-FB28284FC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228AB963-6D48-4D18-AB28-EBC70BEC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4209577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87989D7-324E-4EE6-B6F7-FE724F297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2705930-519F-4838-9FEA-BC007B4F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CE444A2-73A6-4C37-9732-DB36E1F4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58098AA-484F-42A7-9A30-64A5D7C6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C12A679-B25C-4C9A-993E-79B8452A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291899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16505A9-3A4A-4E71-B560-C2F13A77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5F88441-D750-4504-8094-7BA17C2C4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4C344474-BAB8-45D9-A226-A1C43A3A3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61BFA4C-993D-44ED-975A-55E4D5E4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BE1E94C-23E1-46E4-843B-BAA30DA1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D1BE897-CA10-4207-91B7-C5F738C0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17452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BBEB241-EDD0-4259-B942-EFAE3553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81CD8DBE-48B5-4E2E-9B11-D93220141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5315B74-3DA5-456C-9514-4EB7748C5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C2B7C387-F4E2-4742-AD50-EB98CA811E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3766AFC7-3072-4A57-92BC-9BD86E15C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027AB1E4-7314-4A63-991D-0B9B79E7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7EA7F6A0-C319-4BEB-8E05-9C6E7455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CF42DD34-FC9F-4717-B2E4-35673DAF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103866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519B220-5912-4826-9A68-0C3D1B2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4D6B752F-DB79-4ECD-A4CD-5B12072EE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C971D8FA-CE30-4B1D-8511-3A7733C4C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C94EF3BE-638F-442E-A2D4-C696DB50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68193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E7550E6A-152D-47F0-BE5C-B10B483C5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13DBD48-60DE-4086-9A3A-7E6852F6A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6A044BFD-3951-474C-92C0-13992DE5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11178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A79178D-4729-4DB6-B328-47098E9B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4876E6A-948A-4B98-811E-A44F98CD9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4B396957-DC98-48D6-9A8E-56CA2A2CB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E8DF6B80-F5C8-43E4-BCF4-25F74C69F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500CDED-516C-4A5A-9A23-F93FBA5E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7E42B8CC-4C04-4AF2-BEB9-51B7E914F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65395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FA04B0-614E-4806-872A-97A65EF6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EFD25318-6D6E-450F-A706-60E5912BA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A416A578-7DC1-415C-9A21-60997D2B8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37D2473-FF8C-408D-A836-CD4FD308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739C2D2C-CB89-4288-8667-7B44F60E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7B1E955-88E9-491A-B76F-7E8FE94B6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356099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3B022575-AB24-445D-B5B3-F9934DCBE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EAFF22B-22DD-464A-B763-5B1CF5A94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DF53FF2-551E-40E1-928D-3080DD41C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786BC-960C-4B07-BE42-C12907257DE0}" type="datetimeFigureOut">
              <a:rPr lang="de-AT" smtClean="0"/>
              <a:pPr/>
              <a:t>30.09.2021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E9F0D47-99BB-45DF-8A67-D9B38E176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61EA267-AF1F-4A9B-9909-ECD6DCC57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1D23-60CF-4290-8AAE-9304DF18F936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xmlns="" val="86599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Gebäude, Verwaltungsgebäude enthält.&#10;&#10;Automatisch generierte Beschreibung">
            <a:extLst>
              <a:ext uri="{FF2B5EF4-FFF2-40B4-BE49-F238E27FC236}">
                <a16:creationId xmlns:a16="http://schemas.microsoft.com/office/drawing/2014/main" xmlns="" id="{0A1A8845-9B88-41D1-AE7F-9AD56ACC9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856" y="1800179"/>
            <a:ext cx="3509711" cy="23398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6AFECA98-C0AB-4B08-A9C8-C31A460FDA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561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43AEB7-4E94-419F-9C84-A280FA870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8114" y="884091"/>
            <a:ext cx="6605774" cy="3029754"/>
          </a:xfrm>
        </p:spPr>
        <p:txBody>
          <a:bodyPr>
            <a:normAutofit/>
          </a:bodyPr>
          <a:lstStyle/>
          <a:p>
            <a:r>
              <a:rPr lang="de-DE" sz="4000" b="1" dirty="0"/>
              <a:t>17. Symposium </a:t>
            </a:r>
            <a:br>
              <a:rPr lang="de-DE" sz="4000" b="1" dirty="0"/>
            </a:br>
            <a:r>
              <a:rPr lang="de-DE" sz="4000" b="1" dirty="0"/>
              <a:t>für Sachverständige </a:t>
            </a:r>
            <a:br>
              <a:rPr lang="de-DE" sz="4000" b="1" dirty="0"/>
            </a:br>
            <a:r>
              <a:rPr lang="de-DE" sz="4000" b="1" dirty="0"/>
              <a:t>aus dem Glasgewerbe</a:t>
            </a:r>
            <a:endParaRPr lang="de-AT" sz="40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3DB70B7C-8414-42F9-A056-BB2611A7A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8617" y="421259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		</a:t>
            </a:r>
          </a:p>
          <a:p>
            <a:r>
              <a:rPr lang="de-DE" dirty="0"/>
              <a:t>Ein herzliches Willkommen		</a:t>
            </a:r>
          </a:p>
          <a:p>
            <a:r>
              <a:rPr lang="de-DE" dirty="0"/>
              <a:t>und </a:t>
            </a:r>
            <a:r>
              <a:rPr lang="de-DE" dirty="0" err="1"/>
              <a:t>Grüßgott</a:t>
            </a:r>
            <a:r>
              <a:rPr lang="de-DE" dirty="0"/>
              <a:t>		</a:t>
            </a:r>
          </a:p>
          <a:p>
            <a:r>
              <a:rPr lang="de-DE" dirty="0"/>
              <a:t>in St. Georgen am </a:t>
            </a:r>
            <a:r>
              <a:rPr lang="de-DE" dirty="0" err="1"/>
              <a:t>Längsee</a:t>
            </a:r>
            <a:r>
              <a:rPr lang="de-DE" dirty="0"/>
              <a:t>		</a:t>
            </a:r>
          </a:p>
          <a:p>
            <a:endParaRPr lang="de-AT" dirty="0"/>
          </a:p>
        </p:txBody>
      </p:sp>
      <p:pic>
        <p:nvPicPr>
          <p:cNvPr id="8" name="Grafik 7" descr="Ein Bild, das grün enthält.&#10;&#10;Automatisch generierte Beschreibung">
            <a:extLst>
              <a:ext uri="{FF2B5EF4-FFF2-40B4-BE49-F238E27FC236}">
                <a16:creationId xmlns:a16="http://schemas.microsoft.com/office/drawing/2014/main" xmlns="" id="{DAED6B70-E1AC-4CC7-943C-054FB89B6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1486" y="1785521"/>
            <a:ext cx="3420660" cy="22887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Grafik 9" descr="Ein Bild, das Boden, drinnen, Möbel, Holz enthält.&#10;&#10;Automatisch generierte Beschreibung">
            <a:extLst>
              <a:ext uri="{FF2B5EF4-FFF2-40B4-BE49-F238E27FC236}">
                <a16:creationId xmlns:a16="http://schemas.microsoft.com/office/drawing/2014/main" xmlns="" id="{3ACB586A-8DA1-4CBA-B6DD-BA1D850FD5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63" y="4643414"/>
            <a:ext cx="2957125" cy="19678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Grafik 11" descr="Ein Bild, das Gras, Himmel, draußen, grün enthält.&#10;&#10;Automatisch generierte Beschreibung">
            <a:extLst>
              <a:ext uri="{FF2B5EF4-FFF2-40B4-BE49-F238E27FC236}">
                <a16:creationId xmlns:a16="http://schemas.microsoft.com/office/drawing/2014/main" xmlns="" id="{B5EE9A42-FE4A-459B-AE54-1FFE85918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5019" y="4641802"/>
            <a:ext cx="2957125" cy="19694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3570683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6000"/>
            <a:lum/>
          </a:blip>
          <a:srcRect/>
          <a:stretch>
            <a:fillRect l="9000" t="-11000" r="16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5BC1541E-D5E3-4D77-96EE-3FA541D1A14E}"/>
              </a:ext>
            </a:extLst>
          </p:cNvPr>
          <p:cNvSpPr txBox="1"/>
          <p:nvPr/>
        </p:nvSpPr>
        <p:spPr>
          <a:xfrm>
            <a:off x="1081849" y="2736502"/>
            <a:ext cx="87614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sz="2400" dirty="0"/>
              <a:t>Bitte vergessen Sie nicht,		</a:t>
            </a:r>
          </a:p>
          <a:p>
            <a:r>
              <a:rPr lang="de-DE" sz="2400" dirty="0"/>
              <a:t>Ihre </a:t>
            </a:r>
            <a:r>
              <a:rPr lang="de-DE" sz="2400" dirty="0" err="1"/>
              <a:t>Handies</a:t>
            </a:r>
            <a:r>
              <a:rPr lang="de-DE" sz="2400" dirty="0"/>
              <a:t>/Smartphones in den Pausen wieder einzuschalten!</a:t>
            </a:r>
            <a:r>
              <a:rPr lang="de-DE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xmlns="" val="4148472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053D875D-4E9D-487D-95A6-93A54D1252E8}"/>
              </a:ext>
            </a:extLst>
          </p:cNvPr>
          <p:cNvSpPr txBox="1"/>
          <p:nvPr/>
        </p:nvSpPr>
        <p:spPr>
          <a:xfrm>
            <a:off x="299069" y="0"/>
            <a:ext cx="811734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dirty="0"/>
              <a:t>Rechtliche Hinweise		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▪	Datenschutz	</a:t>
            </a:r>
          </a:p>
          <a:p>
            <a:r>
              <a:rPr lang="de-DE" dirty="0"/>
              <a:t>	Während des gesamten Symposiums werden Bilder und Videos </a:t>
            </a:r>
          </a:p>
          <a:p>
            <a:pPr marL="895350"/>
            <a:r>
              <a:rPr lang="de-DE" dirty="0"/>
              <a:t>gemacht,	die in den Printmedien, im Internet sowie in den sozialen Medien publiziert werden.	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▪	3-G-Regel	</a:t>
            </a:r>
          </a:p>
          <a:p>
            <a:r>
              <a:rPr lang="de-DE" dirty="0"/>
              <a:t>	„geimpft, getestet, genesen“	</a:t>
            </a:r>
          </a:p>
          <a:p>
            <a:r>
              <a:rPr lang="de-DE" dirty="0"/>
              <a:t>	Zustimmung per Anmeldung!	</a:t>
            </a:r>
          </a:p>
          <a:p>
            <a:r>
              <a:rPr lang="de-DE" dirty="0"/>
              <a:t>	Strenge Kontrolle durch uns!	</a:t>
            </a:r>
          </a:p>
          <a:p>
            <a:r>
              <a:rPr lang="de-DE" dirty="0"/>
              <a:t>	Selbst-Tests im Stift möglich!	</a:t>
            </a:r>
          </a:p>
          <a:p>
            <a:endParaRPr lang="de-DE" dirty="0"/>
          </a:p>
          <a:p>
            <a:r>
              <a:rPr lang="de-DE" dirty="0"/>
              <a:t>Es gilt die 3-G-Regel, da wir eine Zusammenkunft über 100 Personen in der Gastronomie/		</a:t>
            </a:r>
          </a:p>
          <a:p>
            <a:r>
              <a:rPr lang="de-DE" dirty="0"/>
              <a:t>Hotellerie und in Reisebussen abhalten;		</a:t>
            </a:r>
          </a:p>
          <a:p>
            <a:r>
              <a:rPr lang="de-DE" dirty="0"/>
              <a:t>die Kontaktdaten wurden erhoben und bereits der zuständigen BH St. Veit gemeldet.		</a:t>
            </a:r>
          </a:p>
          <a:p>
            <a:r>
              <a:rPr lang="de-DE" dirty="0"/>
              <a:t>Daher entfallen die Mund-Nasenschutz- &amp; Maskenpflicht sowie die </a:t>
            </a:r>
          </a:p>
          <a:p>
            <a:r>
              <a:rPr lang="de-DE" dirty="0"/>
              <a:t>m²-Beschränkungen!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Eigenverantwortung trotzdem immer gefragt!</a:t>
            </a:r>
            <a:r>
              <a:rPr lang="de-DE" sz="2000" dirty="0"/>
              <a:t>		</a:t>
            </a:r>
          </a:p>
        </p:txBody>
      </p:sp>
      <p:pic>
        <p:nvPicPr>
          <p:cNvPr id="6" name="Grafik 5" descr="Ein Bild, das Text, Gebäude, Schild enthält.&#10;&#10;Automatisch generierte Beschreibung">
            <a:extLst>
              <a:ext uri="{FF2B5EF4-FFF2-40B4-BE49-F238E27FC236}">
                <a16:creationId xmlns:a16="http://schemas.microsoft.com/office/drawing/2014/main" xmlns="" id="{A460AAD1-0C26-4EEF-9F9C-B584E2263D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63" b="27187"/>
          <a:stretch/>
        </p:blipFill>
        <p:spPr>
          <a:xfrm>
            <a:off x="8519049" y="907287"/>
            <a:ext cx="3504672" cy="1278192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EFCE32DE-F0BB-407C-9C22-35E0387D5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037" r="3799" b="17297"/>
          <a:stretch/>
        </p:blipFill>
        <p:spPr>
          <a:xfrm>
            <a:off x="8519048" y="5037200"/>
            <a:ext cx="3504673" cy="1302399"/>
          </a:xfrm>
          <a:prstGeom prst="rect">
            <a:avLst/>
          </a:prstGeom>
        </p:spPr>
      </p:pic>
      <p:pic>
        <p:nvPicPr>
          <p:cNvPr id="10" name="Grafik 9" descr="Ein Bild, das Text, draußen, Schild, Zement enthält.&#10;&#10;Automatisch generierte Beschreibung">
            <a:extLst>
              <a:ext uri="{FF2B5EF4-FFF2-40B4-BE49-F238E27FC236}">
                <a16:creationId xmlns:a16="http://schemas.microsoft.com/office/drawing/2014/main" xmlns="" id="{2B6839B9-E53E-4B02-B3C6-2ED36AD734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2" t="16945" r="6442" b="24252"/>
          <a:stretch/>
        </p:blipFill>
        <p:spPr>
          <a:xfrm>
            <a:off x="8519049" y="2835441"/>
            <a:ext cx="3504672" cy="133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91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8218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8F352862-A5FD-43EC-B85B-5FA489B89379}"/>
              </a:ext>
            </a:extLst>
          </p:cNvPr>
          <p:cNvSpPr txBox="1"/>
          <p:nvPr/>
        </p:nvSpPr>
        <p:spPr>
          <a:xfrm>
            <a:off x="1262742" y="1397674"/>
            <a:ext cx="966651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/>
              <a:t>Vortrag 1.1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Dr. Marwin </a:t>
            </a:r>
            <a:r>
              <a:rPr lang="de-DE" sz="4800" dirty="0" err="1"/>
              <a:t>Gschöpf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Spezialfragen zur Gewährleistung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113068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3F2020E0-3C85-43F2-BB39-06822A7D59C3}"/>
              </a:ext>
            </a:extLst>
          </p:cNvPr>
          <p:cNvSpPr txBox="1"/>
          <p:nvPr/>
        </p:nvSpPr>
        <p:spPr>
          <a:xfrm>
            <a:off x="1370045" y="1166842"/>
            <a:ext cx="945191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1.2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Dr. Marwin </a:t>
            </a:r>
            <a:r>
              <a:rPr lang="de-DE" sz="4800" dirty="0" err="1"/>
              <a:t>Gschöpf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Stand der Technik – </a:t>
            </a:r>
          </a:p>
          <a:p>
            <a:pPr algn="ctr"/>
            <a:r>
              <a:rPr lang="de-DE" sz="4800" dirty="0"/>
              <a:t>Haftung des Unternehmers</a:t>
            </a:r>
          </a:p>
        </p:txBody>
      </p:sp>
    </p:spTree>
    <p:extLst>
      <p:ext uri="{BB962C8B-B14F-4D97-AF65-F5344CB8AC3E}">
        <p14:creationId xmlns:p14="http://schemas.microsoft.com/office/powerpoint/2010/main" xmlns="" val="308603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A7749FB-2720-4360-BA43-D0BB44BE3172}"/>
              </a:ext>
            </a:extLst>
          </p:cNvPr>
          <p:cNvSpPr txBox="1"/>
          <p:nvPr/>
        </p:nvSpPr>
        <p:spPr>
          <a:xfrm>
            <a:off x="1435359" y="1536174"/>
            <a:ext cx="93212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2</a:t>
            </a:r>
          </a:p>
          <a:p>
            <a:pPr algn="ctr"/>
            <a:endParaRPr lang="de-DE" sz="4800" b="1" dirty="0"/>
          </a:p>
          <a:p>
            <a:pPr algn="ctr"/>
            <a:r>
              <a:rPr lang="de-DE" sz="4800" dirty="0"/>
              <a:t>DI (FH) Karin Lieb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 err="1"/>
              <a:t>Bonded</a:t>
            </a:r>
            <a:r>
              <a:rPr lang="de-DE" sz="4800" dirty="0"/>
              <a:t> </a:t>
            </a:r>
            <a:r>
              <a:rPr lang="de-DE" sz="4800" dirty="0" err="1"/>
              <a:t>glazing</a:t>
            </a:r>
            <a:r>
              <a:rPr lang="de-DE" sz="4800" dirty="0"/>
              <a:t> vs. </a:t>
            </a:r>
            <a:r>
              <a:rPr lang="de-DE" sz="4800" dirty="0" err="1"/>
              <a:t>direct</a:t>
            </a:r>
            <a:r>
              <a:rPr lang="de-DE" sz="4800" dirty="0"/>
              <a:t> </a:t>
            </a:r>
            <a:r>
              <a:rPr lang="de-DE" sz="4800" dirty="0" err="1"/>
              <a:t>glazing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xmlns="" val="57809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EF6CD824-F783-4415-8EF3-A84D01961B19}"/>
              </a:ext>
            </a:extLst>
          </p:cNvPr>
          <p:cNvSpPr txBox="1"/>
          <p:nvPr/>
        </p:nvSpPr>
        <p:spPr>
          <a:xfrm>
            <a:off x="1430694" y="1166842"/>
            <a:ext cx="93306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3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Maxim </a:t>
            </a:r>
            <a:r>
              <a:rPr lang="de-DE" sz="4800" dirty="0" err="1"/>
              <a:t>Tokar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Typische VSG-Defekte</a:t>
            </a:r>
          </a:p>
          <a:p>
            <a:pPr algn="ctr"/>
            <a:r>
              <a:rPr lang="de-DE" sz="4800" dirty="0"/>
              <a:t>und die Ursachen</a:t>
            </a:r>
          </a:p>
        </p:txBody>
      </p:sp>
    </p:spTree>
    <p:extLst>
      <p:ext uri="{BB962C8B-B14F-4D97-AF65-F5344CB8AC3E}">
        <p14:creationId xmlns:p14="http://schemas.microsoft.com/office/powerpoint/2010/main" xmlns="" val="308554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A5199C4E-93BE-4471-904A-213BAAA8120A}"/>
              </a:ext>
            </a:extLst>
          </p:cNvPr>
          <p:cNvSpPr txBox="1"/>
          <p:nvPr/>
        </p:nvSpPr>
        <p:spPr>
          <a:xfrm>
            <a:off x="2367254" y="1166842"/>
            <a:ext cx="745749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4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DI Dr. Welf Zimmermann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Ultrahochfester Beton:</a:t>
            </a:r>
          </a:p>
          <a:p>
            <a:pPr algn="ctr"/>
            <a:r>
              <a:rPr lang="de-DE" sz="4800" dirty="0"/>
              <a:t>Baumaterial der Zukunft</a:t>
            </a:r>
          </a:p>
        </p:txBody>
      </p:sp>
    </p:spTree>
    <p:extLst>
      <p:ext uri="{BB962C8B-B14F-4D97-AF65-F5344CB8AC3E}">
        <p14:creationId xmlns:p14="http://schemas.microsoft.com/office/powerpoint/2010/main" xmlns="" val="577531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6FF65C21-00A9-4AEB-9BB0-FB1DBF4C6E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4" r="7343"/>
          <a:stretch/>
        </p:blipFill>
        <p:spPr>
          <a:xfrm rot="5400000">
            <a:off x="3001623" y="-1590370"/>
            <a:ext cx="6188754" cy="100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077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draußen, Personen enthält.&#10;&#10;Automatisch generierte Beschreibung">
            <a:extLst>
              <a:ext uri="{FF2B5EF4-FFF2-40B4-BE49-F238E27FC236}">
                <a16:creationId xmlns:a16="http://schemas.microsoft.com/office/drawing/2014/main" xmlns="" id="{DBE5BD07-431A-4797-A4E4-D83BF82FFE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12" b="7852"/>
          <a:stretch/>
        </p:blipFill>
        <p:spPr>
          <a:xfrm>
            <a:off x="271578" y="813922"/>
            <a:ext cx="4601497" cy="5648480"/>
          </a:xfrm>
          <a:prstGeom prst="rect">
            <a:avLst/>
          </a:prstGeom>
        </p:spPr>
      </p:pic>
      <p:pic>
        <p:nvPicPr>
          <p:cNvPr id="5" name="Grafik 4" descr="Ein Bild, das Text, Person, drinnen, Fenster enthält.&#10;&#10;Automatisch generierte Beschreibung">
            <a:extLst>
              <a:ext uri="{FF2B5EF4-FFF2-40B4-BE49-F238E27FC236}">
                <a16:creationId xmlns:a16="http://schemas.microsoft.com/office/drawing/2014/main" xmlns="" id="{D6FFE0F8-A7C2-4E26-B009-FDA03697AB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11" r="12456"/>
          <a:stretch/>
        </p:blipFill>
        <p:spPr>
          <a:xfrm>
            <a:off x="5160298" y="308287"/>
            <a:ext cx="4180116" cy="4252452"/>
          </a:xfrm>
          <a:prstGeom prst="rect">
            <a:avLst/>
          </a:prstGeom>
        </p:spPr>
      </p:pic>
      <p:pic>
        <p:nvPicPr>
          <p:cNvPr id="7" name="Grafik 6" descr="Ein Bild, das Himmel, draußen, Tag, Skifahren enthält.&#10;&#10;Automatisch generierte Beschreibung">
            <a:extLst>
              <a:ext uri="{FF2B5EF4-FFF2-40B4-BE49-F238E27FC236}">
                <a16:creationId xmlns:a16="http://schemas.microsoft.com/office/drawing/2014/main" xmlns="" id="{01997A57-A683-4DFF-BE95-876F3B385F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2591"/>
          <a:stretch/>
        </p:blipFill>
        <p:spPr>
          <a:xfrm>
            <a:off x="8620983" y="3320778"/>
            <a:ext cx="3227891" cy="333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74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95B8DD-A669-4C41-8143-AE9E1B0C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430" y="1267385"/>
            <a:ext cx="9377515" cy="1099881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		</a:t>
            </a:r>
            <a:br>
              <a:rPr lang="de-DE" dirty="0"/>
            </a:br>
            <a:r>
              <a:rPr lang="de-DE" b="1" dirty="0"/>
              <a:t>17. Symposium 		</a:t>
            </a:r>
            <a:br>
              <a:rPr lang="de-DE" b="1" dirty="0"/>
            </a:br>
            <a:r>
              <a:rPr lang="de-DE" b="1" dirty="0"/>
              <a:t>für Sachverständige		</a:t>
            </a:r>
            <a:br>
              <a:rPr lang="de-DE" b="1" dirty="0"/>
            </a:br>
            <a:r>
              <a:rPr lang="de-DE" b="1" dirty="0"/>
              <a:t>aus dem Glasergewerbe		</a:t>
            </a:r>
            <a:br>
              <a:rPr lang="de-DE" b="1" dirty="0"/>
            </a:br>
            <a:endParaRPr lang="de-AT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6DE54AF-506E-400E-A2C0-6621B8F9C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342" y="34290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AT" sz="4000" dirty="0"/>
              <a:t>GUTEN MORGEN!		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1613545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F64B7ADB-90FA-4EE3-8EAA-18133E034FDA}"/>
              </a:ext>
            </a:extLst>
          </p:cNvPr>
          <p:cNvSpPr txBox="1"/>
          <p:nvPr/>
        </p:nvSpPr>
        <p:spPr>
          <a:xfrm>
            <a:off x="2320601" y="1166842"/>
            <a:ext cx="75507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5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Walter </a:t>
            </a:r>
            <a:r>
              <a:rPr lang="de-DE" sz="4800" dirty="0" err="1"/>
              <a:t>Stackler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Resttragfähigkeit von </a:t>
            </a:r>
            <a:r>
              <a:rPr lang="de-DE" sz="4800" dirty="0" err="1"/>
              <a:t>Ganzglasanlagen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xmlns="" val="3154056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D7AA518-3EAD-405A-ACD5-0CF9B6134BCA}"/>
              </a:ext>
            </a:extLst>
          </p:cNvPr>
          <p:cNvSpPr txBox="1"/>
          <p:nvPr/>
        </p:nvSpPr>
        <p:spPr>
          <a:xfrm>
            <a:off x="3047223" y="1536174"/>
            <a:ext cx="60975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6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Michael Marte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Neue ÖNORM B3716</a:t>
            </a:r>
          </a:p>
        </p:txBody>
      </p:sp>
    </p:spTree>
    <p:extLst>
      <p:ext uri="{BB962C8B-B14F-4D97-AF65-F5344CB8AC3E}">
        <p14:creationId xmlns:p14="http://schemas.microsoft.com/office/powerpoint/2010/main" xmlns="" val="1289899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5F4A2564-6831-4BB8-954F-5A5652390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230" t="2391" r="5638" b="3665"/>
          <a:stretch/>
        </p:blipFill>
        <p:spPr>
          <a:xfrm rot="5400000">
            <a:off x="3038533" y="-1180324"/>
            <a:ext cx="6114934" cy="921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682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64E17A3F-B2B5-4619-ABB5-513C13B82343}"/>
              </a:ext>
            </a:extLst>
          </p:cNvPr>
          <p:cNvSpPr txBox="1"/>
          <p:nvPr/>
        </p:nvSpPr>
        <p:spPr>
          <a:xfrm>
            <a:off x="3123423" y="2505670"/>
            <a:ext cx="609755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sz="2400" dirty="0"/>
              <a:t>Rückfahrmöglichkeit 1:   22:00 Uhr		</a:t>
            </a:r>
          </a:p>
          <a:p>
            <a:r>
              <a:rPr lang="de-DE" sz="2400" dirty="0"/>
              <a:t>		</a:t>
            </a:r>
          </a:p>
          <a:p>
            <a:endParaRPr lang="de-DE" sz="2400" dirty="0"/>
          </a:p>
          <a:p>
            <a:r>
              <a:rPr lang="de-DE" sz="2400" dirty="0"/>
              <a:t>Rückfahrmöglichkeit 2:   23:00 Uhr</a:t>
            </a:r>
            <a:r>
              <a:rPr lang="de-DE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xmlns="" val="1828381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2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Himmel, Gebäude, Verwaltungsgebäude enthält.&#10;&#10;Automatisch generierte Beschreibung">
            <a:extLst>
              <a:ext uri="{FF2B5EF4-FFF2-40B4-BE49-F238E27FC236}">
                <a16:creationId xmlns:a16="http://schemas.microsoft.com/office/drawing/2014/main" xmlns="" id="{0A1A8845-9B88-41D1-AE7F-9AD56ACC9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856" y="1800179"/>
            <a:ext cx="3509711" cy="23398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6AFECA98-C0AB-4B08-A9C8-C31A460FDA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1561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43AEB7-4E94-419F-9C84-A280FA870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8114" y="884091"/>
            <a:ext cx="6605774" cy="3029754"/>
          </a:xfrm>
        </p:spPr>
        <p:txBody>
          <a:bodyPr>
            <a:normAutofit/>
          </a:bodyPr>
          <a:lstStyle/>
          <a:p>
            <a:r>
              <a:rPr lang="de-DE" sz="4000" b="1" dirty="0"/>
              <a:t>17. Symposium </a:t>
            </a:r>
            <a:br>
              <a:rPr lang="de-DE" sz="4000" b="1" dirty="0"/>
            </a:br>
            <a:r>
              <a:rPr lang="de-DE" sz="4000" b="1" dirty="0"/>
              <a:t>für Sachverständige </a:t>
            </a:r>
            <a:br>
              <a:rPr lang="de-DE" sz="4000" b="1" dirty="0"/>
            </a:br>
            <a:r>
              <a:rPr lang="de-DE" sz="4000" b="1" dirty="0"/>
              <a:t>aus dem Glasgewerbe</a:t>
            </a:r>
            <a:endParaRPr lang="de-AT" sz="40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3DB70B7C-8414-42F9-A056-BB2611A7A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8617" y="421259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		</a:t>
            </a:r>
          </a:p>
          <a:p>
            <a:r>
              <a:rPr lang="de-DE" dirty="0"/>
              <a:t>Ein herzliches Willkommen		</a:t>
            </a:r>
          </a:p>
          <a:p>
            <a:r>
              <a:rPr lang="de-DE" dirty="0"/>
              <a:t>und </a:t>
            </a:r>
            <a:r>
              <a:rPr lang="de-DE" dirty="0" err="1"/>
              <a:t>Grüßgott</a:t>
            </a:r>
            <a:r>
              <a:rPr lang="de-DE" dirty="0"/>
              <a:t>		</a:t>
            </a:r>
          </a:p>
          <a:p>
            <a:r>
              <a:rPr lang="de-DE" dirty="0"/>
              <a:t>in St. Georgen am </a:t>
            </a:r>
            <a:r>
              <a:rPr lang="de-DE" dirty="0" err="1"/>
              <a:t>Längsee</a:t>
            </a:r>
            <a:r>
              <a:rPr lang="de-DE" dirty="0"/>
              <a:t>		</a:t>
            </a:r>
          </a:p>
          <a:p>
            <a:endParaRPr lang="de-AT" dirty="0"/>
          </a:p>
        </p:txBody>
      </p:sp>
      <p:pic>
        <p:nvPicPr>
          <p:cNvPr id="8" name="Grafik 7" descr="Ein Bild, das grün enthält.&#10;&#10;Automatisch generierte Beschreibung">
            <a:extLst>
              <a:ext uri="{FF2B5EF4-FFF2-40B4-BE49-F238E27FC236}">
                <a16:creationId xmlns:a16="http://schemas.microsoft.com/office/drawing/2014/main" xmlns="" id="{DAED6B70-E1AC-4CC7-943C-054FB89B6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1486" y="1785521"/>
            <a:ext cx="3420660" cy="22887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Grafik 9" descr="Ein Bild, das Boden, drinnen, Möbel, Holz enthält.&#10;&#10;Automatisch generierte Beschreibung">
            <a:extLst>
              <a:ext uri="{FF2B5EF4-FFF2-40B4-BE49-F238E27FC236}">
                <a16:creationId xmlns:a16="http://schemas.microsoft.com/office/drawing/2014/main" xmlns="" id="{3ACB586A-8DA1-4CBA-B6DD-BA1D850FD5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463" y="4643414"/>
            <a:ext cx="2957125" cy="196783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Grafik 11" descr="Ein Bild, das Gras, Himmel, draußen, grün enthält.&#10;&#10;Automatisch generierte Beschreibung">
            <a:extLst>
              <a:ext uri="{FF2B5EF4-FFF2-40B4-BE49-F238E27FC236}">
                <a16:creationId xmlns:a16="http://schemas.microsoft.com/office/drawing/2014/main" xmlns="" id="{B5EE9A42-FE4A-459B-AE54-1FFE859185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5019" y="4641802"/>
            <a:ext cx="2957125" cy="196944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373747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3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595B8DD-A669-4C41-8143-AE9E1B0C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430" y="1267385"/>
            <a:ext cx="9377515" cy="1099881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>		</a:t>
            </a:r>
            <a:br>
              <a:rPr lang="de-DE" dirty="0"/>
            </a:br>
            <a:r>
              <a:rPr lang="de-DE" b="1" dirty="0"/>
              <a:t>17. Symposium 		</a:t>
            </a:r>
            <a:br>
              <a:rPr lang="de-DE" b="1" dirty="0"/>
            </a:br>
            <a:r>
              <a:rPr lang="de-DE" b="1" dirty="0"/>
              <a:t>für Sachverständige		</a:t>
            </a:r>
            <a:br>
              <a:rPr lang="de-DE" b="1" dirty="0"/>
            </a:br>
            <a:r>
              <a:rPr lang="de-DE" b="1" dirty="0"/>
              <a:t>aus dem Glasergewerbe		</a:t>
            </a:r>
            <a:br>
              <a:rPr lang="de-DE" b="1" dirty="0"/>
            </a:br>
            <a:endParaRPr lang="de-AT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6DE54AF-506E-400E-A2C0-6621B8F9C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2342" y="34290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AT" sz="4000" dirty="0"/>
              <a:t>GUTEN MORGEN!		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xmlns="" val="1526984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F2E05B4-0310-4EDF-9436-C396E8224E68}"/>
              </a:ext>
            </a:extLst>
          </p:cNvPr>
          <p:cNvSpPr txBox="1"/>
          <p:nvPr/>
        </p:nvSpPr>
        <p:spPr>
          <a:xfrm>
            <a:off x="544285" y="727787"/>
            <a:ext cx="1110342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sz="4400" dirty="0"/>
              <a:t>Zweck dieses Symposiums:</a:t>
            </a:r>
            <a:r>
              <a:rPr lang="de-DE" dirty="0"/>
              <a:t>	</a:t>
            </a:r>
          </a:p>
          <a:p>
            <a:endParaRPr lang="de-DE" dirty="0"/>
          </a:p>
          <a:p>
            <a:r>
              <a:rPr lang="de-DE" dirty="0"/>
              <a:t>	</a:t>
            </a:r>
          </a:p>
          <a:p>
            <a:r>
              <a:rPr lang="de-DE" dirty="0"/>
              <a:t>		</a:t>
            </a:r>
          </a:p>
          <a:p>
            <a:r>
              <a:rPr lang="de-DE" sz="2400" dirty="0"/>
              <a:t>▪	Weiterbildung - umfassende Fragen rund ums Glaserhandwerk	</a:t>
            </a:r>
          </a:p>
          <a:p>
            <a:endParaRPr lang="de-DE" sz="2400" dirty="0"/>
          </a:p>
          <a:p>
            <a:r>
              <a:rPr lang="de-DE" sz="2400" dirty="0"/>
              <a:t>▪	Gleicher Wissensstand auf dem Gebiet der Werkstoffeigenschaften von Flachglas	</a:t>
            </a:r>
          </a:p>
          <a:p>
            <a:r>
              <a:rPr lang="de-DE" sz="2400" dirty="0"/>
              <a:t>▪	Erfahrungsaustausch und Netzwerken</a:t>
            </a:r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▪	Bildungsauftrag: Kärntner Volkskultur	</a:t>
            </a:r>
          </a:p>
        </p:txBody>
      </p:sp>
    </p:spTree>
    <p:extLst>
      <p:ext uri="{BB962C8B-B14F-4D97-AF65-F5344CB8AC3E}">
        <p14:creationId xmlns:p14="http://schemas.microsoft.com/office/powerpoint/2010/main" xmlns="" val="2258945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FEB2CC6E-F844-4E8A-96DA-EAFC22D7639D}"/>
              </a:ext>
            </a:extLst>
          </p:cNvPr>
          <p:cNvSpPr txBox="1"/>
          <p:nvPr/>
        </p:nvSpPr>
        <p:spPr>
          <a:xfrm>
            <a:off x="531845" y="720566"/>
            <a:ext cx="10403633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sz="4400" dirty="0"/>
              <a:t>Organisatorische Hinweise:</a:t>
            </a:r>
            <a:r>
              <a:rPr lang="de-DE" dirty="0"/>
              <a:t>	</a:t>
            </a:r>
          </a:p>
          <a:p>
            <a:endParaRPr lang="de-DE" dirty="0"/>
          </a:p>
          <a:p>
            <a:r>
              <a:rPr lang="de-DE" dirty="0"/>
              <a:t>	</a:t>
            </a:r>
          </a:p>
          <a:p>
            <a:r>
              <a:rPr lang="de-DE" dirty="0"/>
              <a:t>		</a:t>
            </a:r>
          </a:p>
          <a:p>
            <a:r>
              <a:rPr lang="de-DE" sz="2400" dirty="0"/>
              <a:t>▪	pro Mahlzeit im Stift: 2 </a:t>
            </a:r>
            <a:r>
              <a:rPr lang="de-DE" sz="2400" dirty="0" err="1"/>
              <a:t>Getränkebons</a:t>
            </a:r>
            <a:r>
              <a:rPr lang="de-DE" sz="2400" dirty="0"/>
              <a:t> pro Person	</a:t>
            </a:r>
          </a:p>
          <a:p>
            <a:endParaRPr lang="de-DE" sz="2400" dirty="0"/>
          </a:p>
          <a:p>
            <a:r>
              <a:rPr lang="de-DE" sz="2400" dirty="0"/>
              <a:t>▪	</a:t>
            </a:r>
            <a:r>
              <a:rPr lang="de-DE" sz="2400" dirty="0" err="1"/>
              <a:t>Mehrkonsumationen</a:t>
            </a:r>
            <a:r>
              <a:rPr lang="de-DE" sz="2400" dirty="0"/>
              <a:t> selbst bezahlen	</a:t>
            </a:r>
          </a:p>
          <a:p>
            <a:endParaRPr lang="de-DE" sz="2400" dirty="0"/>
          </a:p>
          <a:p>
            <a:r>
              <a:rPr lang="de-DE" sz="2400" dirty="0"/>
              <a:t>▪	Taggenbrunn: übliche Konsumation	</a:t>
            </a:r>
          </a:p>
          <a:p>
            <a:endParaRPr lang="de-DE" sz="2400" dirty="0"/>
          </a:p>
          <a:p>
            <a:r>
              <a:rPr lang="de-DE" sz="2400" dirty="0"/>
              <a:t>▪	Am Tag Ihrer Abreise bitte die Zimmer rechtzeitig räumen	</a:t>
            </a:r>
          </a:p>
          <a:p>
            <a:endParaRPr lang="de-DE" sz="2400" dirty="0"/>
          </a:p>
          <a:p>
            <a:r>
              <a:rPr lang="de-DE" sz="2400" dirty="0"/>
              <a:t>▪	Teilnahmebestätigungen gibt es nach dem Veranstaltungsende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404873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053D875D-4E9D-487D-95A6-93A54D1252E8}"/>
              </a:ext>
            </a:extLst>
          </p:cNvPr>
          <p:cNvSpPr txBox="1"/>
          <p:nvPr/>
        </p:nvSpPr>
        <p:spPr>
          <a:xfrm>
            <a:off x="605179" y="377900"/>
            <a:ext cx="10981642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dirty="0"/>
              <a:t>Rechtliche Hinweise		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▪	Datenschutz	</a:t>
            </a:r>
          </a:p>
          <a:p>
            <a:r>
              <a:rPr lang="de-DE" dirty="0"/>
              <a:t>	Während des gesamten Symposiums werden Bilder und Videos </a:t>
            </a:r>
          </a:p>
          <a:p>
            <a:pPr marL="895350"/>
            <a:r>
              <a:rPr lang="de-DE" dirty="0"/>
              <a:t>gemacht,	die in den Printmedien, im Internet sowie in den sozialen Medien publiziert werden.	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▪	3-G-Regel	</a:t>
            </a:r>
          </a:p>
          <a:p>
            <a:r>
              <a:rPr lang="de-DE" dirty="0"/>
              <a:t>	„geimpft, getestet, genesen“	</a:t>
            </a:r>
          </a:p>
          <a:p>
            <a:r>
              <a:rPr lang="de-DE" dirty="0"/>
              <a:t>	Zustimmung per Anmeldung!	</a:t>
            </a:r>
          </a:p>
          <a:p>
            <a:r>
              <a:rPr lang="de-DE" dirty="0"/>
              <a:t>	Strenge Kontrolle durch uns!	</a:t>
            </a:r>
          </a:p>
          <a:p>
            <a:r>
              <a:rPr lang="de-DE" dirty="0"/>
              <a:t>	Selbst-Tests im Stift möglich!	</a:t>
            </a:r>
          </a:p>
          <a:p>
            <a:endParaRPr lang="de-DE" dirty="0"/>
          </a:p>
          <a:p>
            <a:r>
              <a:rPr lang="de-DE" dirty="0"/>
              <a:t>Es gilt die 3-G-Regel, da wir eine Zusammenkunft über 100 Personen in der Gastronomie/		</a:t>
            </a:r>
          </a:p>
          <a:p>
            <a:r>
              <a:rPr lang="de-DE" dirty="0"/>
              <a:t>Hotellerie und in Reisebussen abhalten;		</a:t>
            </a:r>
          </a:p>
          <a:p>
            <a:r>
              <a:rPr lang="de-DE" dirty="0"/>
              <a:t>die Kontaktdaten wurden erhoben und bereits der zuständigen BH St. Veit gemeldet.		</a:t>
            </a:r>
          </a:p>
          <a:p>
            <a:r>
              <a:rPr lang="de-DE" dirty="0"/>
              <a:t>Daher entfallen die Mund-Nasenschutz- &amp; Maskenpflicht sowie die </a:t>
            </a:r>
          </a:p>
          <a:p>
            <a:r>
              <a:rPr lang="de-DE" dirty="0"/>
              <a:t>m²-Beschränkungen!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Eigenverantwortung trotzdem immer gefragt!</a:t>
            </a:r>
            <a:r>
              <a:rPr lang="de-DE" sz="20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xmlns="" val="415322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4C8286F-A3CB-4957-A565-5020EB31FD8D}"/>
              </a:ext>
            </a:extLst>
          </p:cNvPr>
          <p:cNvSpPr txBox="1"/>
          <p:nvPr/>
        </p:nvSpPr>
        <p:spPr>
          <a:xfrm>
            <a:off x="706404" y="1987419"/>
            <a:ext cx="77187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sz="3600" b="1" dirty="0"/>
              <a:t>DANKE</a:t>
            </a:r>
            <a:r>
              <a:rPr lang="de-DE" sz="2400" dirty="0"/>
              <a:t>		</a:t>
            </a:r>
          </a:p>
          <a:p>
            <a:r>
              <a:rPr lang="de-DE" sz="2400" dirty="0"/>
              <a:t>an das Büro der Kärntner Innungsgruppe 2</a:t>
            </a:r>
            <a:r>
              <a:rPr lang="de-DE" dirty="0"/>
              <a:t>		</a:t>
            </a:r>
          </a:p>
          <a:p>
            <a:r>
              <a:rPr lang="de-DE" dirty="0"/>
              <a:t>		</a:t>
            </a:r>
          </a:p>
          <a:p>
            <a:r>
              <a:rPr lang="de-DE" sz="2400" dirty="0"/>
              <a:t>GERHILD </a:t>
            </a:r>
            <a:r>
              <a:rPr lang="de-DE" sz="2400" dirty="0" err="1"/>
              <a:t>Samonik</a:t>
            </a:r>
            <a:r>
              <a:rPr lang="de-DE" sz="2400" dirty="0"/>
              <a:t> und</a:t>
            </a:r>
          </a:p>
          <a:p>
            <a:r>
              <a:rPr lang="de-DE" sz="2400" dirty="0"/>
              <a:t>CLAUDIA </a:t>
            </a:r>
            <a:r>
              <a:rPr lang="de-DE" sz="2400" dirty="0" err="1"/>
              <a:t>Tragl-Küffe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xmlns="" val="54213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D70C47D7-5E1A-4ECF-872F-2723C95C0F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55" t="4014" r="12053" b="52975"/>
          <a:stretch/>
        </p:blipFill>
        <p:spPr>
          <a:xfrm>
            <a:off x="1271080" y="208001"/>
            <a:ext cx="2091553" cy="3753487"/>
          </a:xfrm>
          <a:prstGeom prst="rect">
            <a:avLst/>
          </a:prstGeom>
        </p:spPr>
      </p:pic>
      <p:pic>
        <p:nvPicPr>
          <p:cNvPr id="8" name="Grafik 7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xmlns="" id="{410BDA9A-268D-4C08-A0D4-1224294D89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2134" y="216401"/>
            <a:ext cx="2576385" cy="3745088"/>
          </a:xfrm>
          <a:prstGeom prst="rect">
            <a:avLst/>
          </a:prstGeom>
        </p:spPr>
      </p:pic>
      <p:pic>
        <p:nvPicPr>
          <p:cNvPr id="12" name="Grafik 11" descr="Ein Bild, das Person, darstellend, drinnen, Gruppe enthält.&#10;&#10;Automatisch generierte Beschreibung">
            <a:extLst>
              <a:ext uri="{FF2B5EF4-FFF2-40B4-BE49-F238E27FC236}">
                <a16:creationId xmlns:a16="http://schemas.microsoft.com/office/drawing/2014/main" xmlns="" id="{927E5ED4-3FC2-451A-A6AF-5A80F07E7F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6825" y="216400"/>
            <a:ext cx="4008930" cy="2704397"/>
          </a:xfrm>
          <a:prstGeom prst="rect">
            <a:avLst/>
          </a:prstGeom>
        </p:spPr>
      </p:pic>
      <p:pic>
        <p:nvPicPr>
          <p:cNvPr id="14" name="Grafik 13" descr="Ein Bild, das Person, angezogen enthält.&#10;&#10;Automatisch generierte Beschreibung">
            <a:extLst>
              <a:ext uri="{FF2B5EF4-FFF2-40B4-BE49-F238E27FC236}">
                <a16:creationId xmlns:a16="http://schemas.microsoft.com/office/drawing/2014/main" xmlns="" id="{B4C707DF-E6CF-48ED-85BD-4DB6F870A8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11" t="15809" r="5972"/>
          <a:stretch/>
        </p:blipFill>
        <p:spPr>
          <a:xfrm>
            <a:off x="699636" y="4092105"/>
            <a:ext cx="3480619" cy="2692780"/>
          </a:xfrm>
          <a:prstGeom prst="rect">
            <a:avLst/>
          </a:prstGeom>
        </p:spPr>
      </p:pic>
      <p:pic>
        <p:nvPicPr>
          <p:cNvPr id="16" name="Grafik 15" descr="Ein Bild, das Person, stehend, Berg, Personen enthält.&#10;&#10;Automatisch generierte Beschreibung">
            <a:extLst>
              <a:ext uri="{FF2B5EF4-FFF2-40B4-BE49-F238E27FC236}">
                <a16:creationId xmlns:a16="http://schemas.microsoft.com/office/drawing/2014/main" xmlns="" id="{E87F7091-84BD-4D88-B127-E5D1203B0E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68"/>
          <a:stretch/>
        </p:blipFill>
        <p:spPr>
          <a:xfrm>
            <a:off x="4766372" y="4092105"/>
            <a:ext cx="3854223" cy="26927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xmlns="" id="{5164DB4F-E6F7-4494-9932-98E4DF818E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524"/>
          <a:stretch/>
        </p:blipFill>
        <p:spPr>
          <a:xfrm rot="5400000">
            <a:off x="8785523" y="3613091"/>
            <a:ext cx="3592983" cy="27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24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9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35238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16829331-70BF-4141-A6B7-9FC1E4B7D1F6}"/>
              </a:ext>
            </a:extLst>
          </p:cNvPr>
          <p:cNvSpPr txBox="1"/>
          <p:nvPr/>
        </p:nvSpPr>
        <p:spPr>
          <a:xfrm>
            <a:off x="3047223" y="1536174"/>
            <a:ext cx="609755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7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Ing. Marco </a:t>
            </a:r>
            <a:r>
              <a:rPr lang="de-DE" sz="4800" dirty="0" err="1"/>
              <a:t>Martinz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Oberflächenschäden</a:t>
            </a:r>
          </a:p>
        </p:txBody>
      </p:sp>
    </p:spTree>
    <p:extLst>
      <p:ext uri="{BB962C8B-B14F-4D97-AF65-F5344CB8AC3E}">
        <p14:creationId xmlns:p14="http://schemas.microsoft.com/office/powerpoint/2010/main" xmlns="" val="4224597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3AF9B98A-652E-42E6-96B7-D4C638B06257}"/>
              </a:ext>
            </a:extLst>
          </p:cNvPr>
          <p:cNvSpPr txBox="1"/>
          <p:nvPr/>
        </p:nvSpPr>
        <p:spPr>
          <a:xfrm>
            <a:off x="2140015" y="1166842"/>
            <a:ext cx="79119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8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Andreas </a:t>
            </a:r>
            <a:r>
              <a:rPr lang="de-DE" sz="4800" dirty="0" err="1"/>
              <a:t>Kain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Dauerhafte Verbindungen</a:t>
            </a:r>
          </a:p>
          <a:p>
            <a:pPr algn="ctr"/>
            <a:r>
              <a:rPr lang="de-DE" sz="4800" dirty="0"/>
              <a:t>von Kleb- und Dichtstoffen</a:t>
            </a:r>
          </a:p>
        </p:txBody>
      </p:sp>
    </p:spTree>
    <p:extLst>
      <p:ext uri="{BB962C8B-B14F-4D97-AF65-F5344CB8AC3E}">
        <p14:creationId xmlns:p14="http://schemas.microsoft.com/office/powerpoint/2010/main" xmlns="" val="42080858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A88C58B-E558-4423-9B84-F1B1970B4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71158" y="0"/>
            <a:ext cx="484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4380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D249FB11-B4A3-488C-8719-9A9DEC634CD3}"/>
              </a:ext>
            </a:extLst>
          </p:cNvPr>
          <p:cNvSpPr txBox="1"/>
          <p:nvPr/>
        </p:nvSpPr>
        <p:spPr>
          <a:xfrm>
            <a:off x="721568" y="797510"/>
            <a:ext cx="107488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9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Ing. Martin </a:t>
            </a:r>
            <a:r>
              <a:rPr lang="de-DE" sz="4800" dirty="0" err="1"/>
              <a:t>Laggner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Aus der Praxis für die Praxis:</a:t>
            </a:r>
          </a:p>
          <a:p>
            <a:pPr algn="ctr"/>
            <a:r>
              <a:rPr lang="de-DE" sz="4800" dirty="0"/>
              <a:t>gestern – heute – morgen</a:t>
            </a:r>
          </a:p>
          <a:p>
            <a:pPr algn="ctr"/>
            <a:r>
              <a:rPr lang="de-DE" sz="4800" dirty="0"/>
              <a:t>Erkenntnisse der letzten 25 Jahre SV</a:t>
            </a:r>
          </a:p>
        </p:txBody>
      </p:sp>
    </p:spTree>
    <p:extLst>
      <p:ext uri="{BB962C8B-B14F-4D97-AF65-F5344CB8AC3E}">
        <p14:creationId xmlns:p14="http://schemas.microsoft.com/office/powerpoint/2010/main" xmlns="" val="692026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Elektronik, Monitor, Anzeige enthält.&#10;&#10;Automatisch generierte Beschreibung">
            <a:extLst>
              <a:ext uri="{FF2B5EF4-FFF2-40B4-BE49-F238E27FC236}">
                <a16:creationId xmlns:a16="http://schemas.microsoft.com/office/drawing/2014/main" xmlns="" id="{AA04E302-EC50-4F5B-9340-334C21D236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36" t="5374" r="1352" b="14558"/>
          <a:stretch/>
        </p:blipFill>
        <p:spPr>
          <a:xfrm>
            <a:off x="572277" y="683467"/>
            <a:ext cx="11047445" cy="54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216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9ED7121E-C476-49AF-B2D3-655304AF95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7" t="1225" r="7552"/>
          <a:stretch/>
        </p:blipFill>
        <p:spPr>
          <a:xfrm>
            <a:off x="1113761" y="116633"/>
            <a:ext cx="9964478" cy="662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703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9A3924F-739E-462F-B6F4-75D5FC02887E}"/>
              </a:ext>
            </a:extLst>
          </p:cNvPr>
          <p:cNvSpPr txBox="1"/>
          <p:nvPr/>
        </p:nvSpPr>
        <p:spPr>
          <a:xfrm>
            <a:off x="1672123" y="1166842"/>
            <a:ext cx="88477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800" b="1" dirty="0"/>
              <a:t>Vortrag 10</a:t>
            </a:r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Stefan Schönfelder/</a:t>
            </a:r>
          </a:p>
          <a:p>
            <a:pPr algn="ctr"/>
            <a:r>
              <a:rPr lang="de-DE" sz="4800" dirty="0"/>
              <a:t>Ing. Daniel </a:t>
            </a:r>
            <a:r>
              <a:rPr lang="de-DE" sz="4800" dirty="0" err="1"/>
              <a:t>Merth</a:t>
            </a:r>
            <a:endParaRPr lang="de-DE" sz="4800" dirty="0"/>
          </a:p>
          <a:p>
            <a:pPr algn="ctr"/>
            <a:endParaRPr lang="de-DE" sz="4800" dirty="0"/>
          </a:p>
          <a:p>
            <a:pPr algn="ctr"/>
            <a:r>
              <a:rPr lang="de-DE" sz="4800" dirty="0"/>
              <a:t>Digitales Messen und Visualisieren</a:t>
            </a:r>
          </a:p>
        </p:txBody>
      </p:sp>
    </p:spTree>
    <p:extLst>
      <p:ext uri="{BB962C8B-B14F-4D97-AF65-F5344CB8AC3E}">
        <p14:creationId xmlns:p14="http://schemas.microsoft.com/office/powerpoint/2010/main" xmlns="" val="4171013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9E6C1934-33DD-49F1-A65E-BE878FF203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156103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0278F655-773A-4539-8CF4-5970BE73CE84}"/>
              </a:ext>
            </a:extLst>
          </p:cNvPr>
          <p:cNvSpPr txBox="1"/>
          <p:nvPr/>
        </p:nvSpPr>
        <p:spPr>
          <a:xfrm>
            <a:off x="207025" y="1561031"/>
            <a:ext cx="618580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dirty="0"/>
              <a:t>17. Symposium 		</a:t>
            </a:r>
          </a:p>
          <a:p>
            <a:r>
              <a:rPr lang="de-DE" dirty="0"/>
              <a:t>für Sachverständige		</a:t>
            </a:r>
          </a:p>
          <a:p>
            <a:r>
              <a:rPr lang="de-DE" dirty="0"/>
              <a:t>aus dem Glasergewerbe		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Ein herzliches Danke		</a:t>
            </a:r>
          </a:p>
          <a:p>
            <a:r>
              <a:rPr lang="de-DE" dirty="0"/>
              <a:t>und </a:t>
            </a:r>
            <a:r>
              <a:rPr lang="de-DE" dirty="0" err="1"/>
              <a:t>Pfiatgott</a:t>
            </a:r>
            <a:r>
              <a:rPr lang="de-DE" dirty="0"/>
              <a:t>		</a:t>
            </a:r>
          </a:p>
          <a:p>
            <a:r>
              <a:rPr lang="de-DE" dirty="0"/>
              <a:t>von St. Georgen am </a:t>
            </a:r>
            <a:r>
              <a:rPr lang="de-DE" dirty="0" err="1"/>
              <a:t>Längsee</a:t>
            </a:r>
            <a:r>
              <a:rPr lang="de-DE" dirty="0"/>
              <a:t>		</a:t>
            </a:r>
          </a:p>
          <a:p>
            <a:r>
              <a:rPr lang="de-DE" dirty="0"/>
              <a:t>		</a:t>
            </a:r>
          </a:p>
          <a:p>
            <a:r>
              <a:rPr lang="de-DE" dirty="0"/>
              <a:t>Gute Heimreise,		</a:t>
            </a:r>
          </a:p>
          <a:p>
            <a:r>
              <a:rPr lang="de-DE" dirty="0"/>
              <a:t>viel Erfolg &amp;		</a:t>
            </a:r>
          </a:p>
          <a:p>
            <a:r>
              <a:rPr lang="de-DE" dirty="0"/>
              <a:t>XUND BLEIBN!		</a:t>
            </a:r>
          </a:p>
          <a:p>
            <a:r>
              <a:rPr lang="de-DE" dirty="0"/>
              <a:t>		</a:t>
            </a:r>
          </a:p>
          <a:p>
            <a:r>
              <a:rPr lang="de-DE" sz="1600" dirty="0"/>
              <a:t>Auf ein Wiedersehen? 16.9. - 18.9.2023? Nassfeld?		</a:t>
            </a:r>
          </a:p>
          <a:p>
            <a:r>
              <a:rPr lang="de-DE" sz="1600" dirty="0"/>
              <a:t>		</a:t>
            </a:r>
          </a:p>
          <a:p>
            <a:r>
              <a:rPr lang="de-DE" sz="1600" dirty="0"/>
              <a:t>Sepp H. Tschebull		</a:t>
            </a:r>
          </a:p>
          <a:p>
            <a:r>
              <a:rPr lang="de-DE" sz="1600" dirty="0"/>
              <a:t>+43 664 2030739		</a:t>
            </a:r>
          </a:p>
          <a:p>
            <a:r>
              <a:rPr lang="de-DE" sz="1600" dirty="0"/>
              <a:t>glaserhandwerk@glas-tschebull.at</a:t>
            </a:r>
            <a:r>
              <a:rPr lang="de-DE" dirty="0"/>
              <a:t>		</a:t>
            </a:r>
          </a:p>
        </p:txBody>
      </p:sp>
      <p:pic>
        <p:nvPicPr>
          <p:cNvPr id="6" name="Grafik 5" descr="Ein Bild, das Wand, drinnen, Person, Raum enthält.&#10;&#10;Automatisch generierte Beschreibung">
            <a:extLst>
              <a:ext uri="{FF2B5EF4-FFF2-40B4-BE49-F238E27FC236}">
                <a16:creationId xmlns:a16="http://schemas.microsoft.com/office/drawing/2014/main" xmlns="" id="{0B622688-B81D-420E-8CDB-D5F22A7EA2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6" t="9503" r="-3926" b="1258"/>
          <a:stretch/>
        </p:blipFill>
        <p:spPr>
          <a:xfrm>
            <a:off x="3138535" y="1657970"/>
            <a:ext cx="4040406" cy="2705878"/>
          </a:xfrm>
          <a:prstGeom prst="rect">
            <a:avLst/>
          </a:prstGeom>
        </p:spPr>
      </p:pic>
      <p:pic>
        <p:nvPicPr>
          <p:cNvPr id="10" name="Grafik 9" descr="Ein Bild, das Text, Auto, draußen, Himmel enthält.&#10;&#10;Automatisch generierte Beschreibung">
            <a:extLst>
              <a:ext uri="{FF2B5EF4-FFF2-40B4-BE49-F238E27FC236}">
                <a16:creationId xmlns:a16="http://schemas.microsoft.com/office/drawing/2014/main" xmlns="" id="{D142DEBD-3B03-466E-8579-19B6C893BC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12"/>
          <a:stretch/>
        </p:blipFill>
        <p:spPr>
          <a:xfrm>
            <a:off x="4922636" y="3592248"/>
            <a:ext cx="2940393" cy="2024745"/>
          </a:xfrm>
          <a:prstGeom prst="rect">
            <a:avLst/>
          </a:prstGeom>
        </p:spPr>
      </p:pic>
      <p:pic>
        <p:nvPicPr>
          <p:cNvPr id="14" name="Grafik 13" descr="Ein Bild, das Decke, drinnen, dunkel enthält.&#10;&#10;Automatisch generierte Beschreibung">
            <a:extLst>
              <a:ext uri="{FF2B5EF4-FFF2-40B4-BE49-F238E27FC236}">
                <a16:creationId xmlns:a16="http://schemas.microsoft.com/office/drawing/2014/main" xmlns="" id="{4D0A7E0F-3629-40DF-9BD3-9DDE119526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38" t="12078" r="9231" b="21401"/>
          <a:stretch/>
        </p:blipFill>
        <p:spPr>
          <a:xfrm>
            <a:off x="7514289" y="1672398"/>
            <a:ext cx="4530794" cy="2024744"/>
          </a:xfrm>
          <a:prstGeom prst="rect">
            <a:avLst/>
          </a:prstGeom>
        </p:spPr>
      </p:pic>
      <p:pic>
        <p:nvPicPr>
          <p:cNvPr id="16" name="Grafik 15" descr="Ein Bild, das draußen, Person, Mann enthält.&#10;&#10;Automatisch generierte Beschreibung">
            <a:extLst>
              <a:ext uri="{FF2B5EF4-FFF2-40B4-BE49-F238E27FC236}">
                <a16:creationId xmlns:a16="http://schemas.microsoft.com/office/drawing/2014/main" xmlns="" id="{7217FEFB-9902-4706-B848-7D2BE6056A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9" t="3010" b="6237"/>
          <a:stretch/>
        </p:blipFill>
        <p:spPr>
          <a:xfrm>
            <a:off x="3848247" y="5459823"/>
            <a:ext cx="2247753" cy="1647749"/>
          </a:xfrm>
          <a:prstGeom prst="rect">
            <a:avLst/>
          </a:prstGeom>
        </p:spPr>
      </p:pic>
      <p:pic>
        <p:nvPicPr>
          <p:cNvPr id="18" name="Grafik 17" descr="Ein Bild, das Text, draußen, Gebäude, Himmel enthält.&#10;&#10;Automatisch generierte Beschreibung">
            <a:extLst>
              <a:ext uri="{FF2B5EF4-FFF2-40B4-BE49-F238E27FC236}">
                <a16:creationId xmlns:a16="http://schemas.microsoft.com/office/drawing/2014/main" xmlns="" id="{A05E0BDB-0BA6-48C9-9E4C-1729B30AE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5875" y="4267837"/>
            <a:ext cx="4797001" cy="2698313"/>
          </a:xfrm>
          <a:prstGeom prst="rect">
            <a:avLst/>
          </a:prstGeom>
        </p:spPr>
      </p:pic>
      <p:pic>
        <p:nvPicPr>
          <p:cNvPr id="8" name="Grafik 7" descr="Ein Bild, das draußen, Person enthält.&#10;&#10;Automatisch generierte Beschreibung">
            <a:extLst>
              <a:ext uri="{FF2B5EF4-FFF2-40B4-BE49-F238E27FC236}">
                <a16:creationId xmlns:a16="http://schemas.microsoft.com/office/drawing/2014/main" xmlns="" id="{6DBB940E-7530-46A7-ABF7-86D5543CCB2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43" t="14557" r="6973" b="-1012"/>
          <a:stretch/>
        </p:blipFill>
        <p:spPr>
          <a:xfrm>
            <a:off x="9565912" y="3333438"/>
            <a:ext cx="2259813" cy="185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864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9A865902-547E-4B15-9E67-FD323E6E5BF2}"/>
              </a:ext>
            </a:extLst>
          </p:cNvPr>
          <p:cNvSpPr txBox="1"/>
          <p:nvPr/>
        </p:nvSpPr>
        <p:spPr>
          <a:xfrm>
            <a:off x="618517" y="566916"/>
            <a:ext cx="916266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dirty="0"/>
              <a:t>		</a:t>
            </a:r>
          </a:p>
          <a:p>
            <a:r>
              <a:rPr lang="de-AT" sz="4000" dirty="0"/>
              <a:t>Historie der Sachverständigen-Symposien</a:t>
            </a:r>
            <a:r>
              <a:rPr lang="de-AT" dirty="0"/>
              <a:t>		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A9A65765-1DA8-40DC-A2D8-8118C6ADD937}"/>
              </a:ext>
            </a:extLst>
          </p:cNvPr>
          <p:cNvSpPr txBox="1"/>
          <p:nvPr/>
        </p:nvSpPr>
        <p:spPr>
          <a:xfrm>
            <a:off x="671986" y="1828800"/>
            <a:ext cx="905572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/>
              <a:t>						</a:t>
            </a:r>
          </a:p>
          <a:p>
            <a:r>
              <a:rPr lang="de-AT" sz="2400" dirty="0"/>
              <a:t>6 x durch Leo Holzer				</a:t>
            </a:r>
          </a:p>
          <a:p>
            <a:r>
              <a:rPr lang="de-AT" sz="2400" dirty="0"/>
              <a:t>10 x durch Martin </a:t>
            </a:r>
            <a:r>
              <a:rPr lang="de-AT" sz="2400" dirty="0" err="1"/>
              <a:t>Laggner</a:t>
            </a:r>
            <a:r>
              <a:rPr lang="de-AT" sz="2400" dirty="0"/>
              <a:t>						</a:t>
            </a:r>
          </a:p>
          <a:p>
            <a:r>
              <a:rPr lang="de-AT" sz="2400" dirty="0"/>
              <a:t>						</a:t>
            </a:r>
          </a:p>
          <a:p>
            <a:r>
              <a:rPr lang="de-AT" sz="2400" dirty="0"/>
              <a:t>1987 - 2001	8 x in St. Kanzian am Klopeiner See					</a:t>
            </a:r>
          </a:p>
          <a:p>
            <a:r>
              <a:rPr lang="de-AT" sz="2400" dirty="0"/>
              <a:t>2003 - 2014	6 x in </a:t>
            </a:r>
            <a:r>
              <a:rPr lang="de-AT" sz="2400" dirty="0" err="1"/>
              <a:t>Kliening</a:t>
            </a:r>
            <a:r>
              <a:rPr lang="de-AT" sz="2400" dirty="0"/>
              <a:t> am </a:t>
            </a:r>
            <a:r>
              <a:rPr lang="de-AT" sz="2400" dirty="0" err="1"/>
              <a:t>Klippitztörl</a:t>
            </a:r>
            <a:r>
              <a:rPr lang="de-AT" sz="2400" dirty="0"/>
              <a:t>					</a:t>
            </a:r>
          </a:p>
          <a:p>
            <a:r>
              <a:rPr lang="de-AT" sz="2400" dirty="0"/>
              <a:t>2016 - 2019	2 x im Stift Ossiach</a:t>
            </a:r>
          </a:p>
          <a:p>
            <a:r>
              <a:rPr lang="de-AT" sz="2400" dirty="0"/>
              <a:t>	</a:t>
            </a:r>
            <a:r>
              <a:rPr lang="de-AT" dirty="0"/>
              <a:t>				</a:t>
            </a:r>
          </a:p>
          <a:p>
            <a:r>
              <a:rPr lang="de-AT" dirty="0"/>
              <a:t>ab 2021:	Rotationsprinzip					</a:t>
            </a:r>
          </a:p>
        </p:txBody>
      </p:sp>
    </p:spTree>
    <p:extLst>
      <p:ext uri="{BB962C8B-B14F-4D97-AF65-F5344CB8AC3E}">
        <p14:creationId xmlns:p14="http://schemas.microsoft.com/office/powerpoint/2010/main" xmlns="" val="137686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VEREINE\Glaserhandwerk Kärnten\Symposium\Power Point\5a. 1987 H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000" y="285008"/>
            <a:ext cx="4262765" cy="6028027"/>
          </a:xfrm>
          <a:prstGeom prst="rect">
            <a:avLst/>
          </a:prstGeom>
          <a:noFill/>
        </p:spPr>
      </p:pic>
      <p:pic>
        <p:nvPicPr>
          <p:cNvPr id="2051" name="Picture 3" descr="G:\VEREINE\Glaserhandwerk Kärnten\Symposium\Power Point\5b. 1987 BI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439" y="243446"/>
            <a:ext cx="4520066" cy="6390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BF2E05B4-0310-4EDF-9436-C396E8224E68}"/>
              </a:ext>
            </a:extLst>
          </p:cNvPr>
          <p:cNvSpPr txBox="1"/>
          <p:nvPr/>
        </p:nvSpPr>
        <p:spPr>
          <a:xfrm>
            <a:off x="544285" y="727787"/>
            <a:ext cx="11103429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sz="4400" dirty="0"/>
              <a:t>Zweck dieses Symposiums:</a:t>
            </a:r>
            <a:r>
              <a:rPr lang="de-DE" dirty="0"/>
              <a:t>	</a:t>
            </a:r>
          </a:p>
          <a:p>
            <a:endParaRPr lang="de-DE" dirty="0"/>
          </a:p>
          <a:p>
            <a:r>
              <a:rPr lang="de-DE" dirty="0"/>
              <a:t>	</a:t>
            </a:r>
          </a:p>
          <a:p>
            <a:r>
              <a:rPr lang="de-DE" dirty="0"/>
              <a:t>		</a:t>
            </a:r>
          </a:p>
          <a:p>
            <a:r>
              <a:rPr lang="de-DE" sz="2400" dirty="0"/>
              <a:t>▪	Weiterbildung - umfassende Fragen rund ums Glaserhandwerk	</a:t>
            </a:r>
          </a:p>
          <a:p>
            <a:endParaRPr lang="de-DE" sz="2400" dirty="0"/>
          </a:p>
          <a:p>
            <a:r>
              <a:rPr lang="de-DE" sz="2400" dirty="0"/>
              <a:t>▪	Gleicher Wissensstand auf dem Gebiet der Werkstoffeigenschaften von Flachglas	</a:t>
            </a:r>
          </a:p>
          <a:p>
            <a:r>
              <a:rPr lang="de-DE" sz="2400" dirty="0"/>
              <a:t>▪	Erfahrungsaustausch und Netzwerken</a:t>
            </a:r>
          </a:p>
          <a:p>
            <a:r>
              <a:rPr lang="de-DE" sz="2400" dirty="0"/>
              <a:t>	</a:t>
            </a:r>
          </a:p>
          <a:p>
            <a:r>
              <a:rPr lang="de-DE" sz="2400" dirty="0"/>
              <a:t>▪	Bildungsauftrag: Kärntner Volkskultur	</a:t>
            </a:r>
          </a:p>
        </p:txBody>
      </p:sp>
    </p:spTree>
    <p:extLst>
      <p:ext uri="{BB962C8B-B14F-4D97-AF65-F5344CB8AC3E}">
        <p14:creationId xmlns:p14="http://schemas.microsoft.com/office/powerpoint/2010/main" xmlns="" val="2096880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FEB2CC6E-F844-4E8A-96DA-EAFC22D7639D}"/>
              </a:ext>
            </a:extLst>
          </p:cNvPr>
          <p:cNvSpPr txBox="1"/>
          <p:nvPr/>
        </p:nvSpPr>
        <p:spPr>
          <a:xfrm>
            <a:off x="531845" y="720566"/>
            <a:ext cx="10403633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		</a:t>
            </a:r>
          </a:p>
          <a:p>
            <a:r>
              <a:rPr lang="de-DE" sz="4400" dirty="0"/>
              <a:t>Organisatorische Hinweise:</a:t>
            </a:r>
            <a:r>
              <a:rPr lang="de-DE" dirty="0"/>
              <a:t>	</a:t>
            </a:r>
          </a:p>
          <a:p>
            <a:endParaRPr lang="de-DE" dirty="0"/>
          </a:p>
          <a:p>
            <a:r>
              <a:rPr lang="de-DE" dirty="0"/>
              <a:t>	</a:t>
            </a:r>
          </a:p>
          <a:p>
            <a:r>
              <a:rPr lang="de-DE" dirty="0"/>
              <a:t>		</a:t>
            </a:r>
          </a:p>
          <a:p>
            <a:r>
              <a:rPr lang="de-DE" sz="2400" dirty="0"/>
              <a:t>▪	pro Mahlzeit im Stift: 2 </a:t>
            </a:r>
            <a:r>
              <a:rPr lang="de-DE" sz="2400" dirty="0" err="1"/>
              <a:t>Getränkebons</a:t>
            </a:r>
            <a:r>
              <a:rPr lang="de-DE" sz="2400" dirty="0"/>
              <a:t> pro Person	</a:t>
            </a:r>
          </a:p>
          <a:p>
            <a:endParaRPr lang="de-DE" sz="2400" dirty="0"/>
          </a:p>
          <a:p>
            <a:r>
              <a:rPr lang="de-DE" sz="2400" dirty="0"/>
              <a:t>▪	</a:t>
            </a:r>
            <a:r>
              <a:rPr lang="de-DE" sz="2400" dirty="0" err="1"/>
              <a:t>Mehrkonsumationen</a:t>
            </a:r>
            <a:r>
              <a:rPr lang="de-DE" sz="2400" dirty="0"/>
              <a:t> selbst bezahlen	</a:t>
            </a:r>
          </a:p>
          <a:p>
            <a:endParaRPr lang="de-DE" sz="2400" dirty="0"/>
          </a:p>
          <a:p>
            <a:r>
              <a:rPr lang="de-DE" sz="2400" dirty="0"/>
              <a:t>▪	Taggenbrunn: übliche Konsumation	</a:t>
            </a:r>
          </a:p>
          <a:p>
            <a:endParaRPr lang="de-DE" sz="2400" dirty="0"/>
          </a:p>
          <a:p>
            <a:r>
              <a:rPr lang="de-DE" sz="2400" dirty="0"/>
              <a:t>▪	Am Tag Ihrer Abreise bitte die Zimmer rechtzeitig räumen	</a:t>
            </a:r>
          </a:p>
          <a:p>
            <a:endParaRPr lang="de-DE" sz="2400" dirty="0"/>
          </a:p>
          <a:p>
            <a:r>
              <a:rPr lang="de-DE" sz="2400" dirty="0"/>
              <a:t>▪	Teilnahmebestätigungen gibt es nach dem Veranstaltungsende</a:t>
            </a:r>
            <a:r>
              <a:rPr lang="de-DE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1249453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A6344460-7394-4063-80E1-2910CF85F328}"/>
              </a:ext>
            </a:extLst>
          </p:cNvPr>
          <p:cNvSpPr txBox="1"/>
          <p:nvPr/>
        </p:nvSpPr>
        <p:spPr>
          <a:xfrm>
            <a:off x="312577" y="137530"/>
            <a:ext cx="7040723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/>
              <a:t>Fußwanderung mit Gaby</a:t>
            </a:r>
            <a:r>
              <a:rPr lang="de-DE" sz="4000" dirty="0"/>
              <a:t>	</a:t>
            </a:r>
            <a:endParaRPr lang="de-DE" dirty="0"/>
          </a:p>
          <a:p>
            <a:r>
              <a:rPr lang="de-DE" sz="2400" dirty="0"/>
              <a:t>vom Stift nach Taggenbrunn:		FR. 17:15 - 18:30</a:t>
            </a:r>
          </a:p>
          <a:p>
            <a:r>
              <a:rPr lang="de-DE" sz="2400" dirty="0"/>
              <a:t>Anmeldungen bitte bei der Stifts-Rezeption	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r>
              <a:rPr lang="de-DE" sz="3200" dirty="0"/>
              <a:t>Gartenführung </a:t>
            </a:r>
            <a:endParaRPr lang="de-DE" sz="2400" dirty="0"/>
          </a:p>
          <a:p>
            <a:r>
              <a:rPr lang="de-DE" sz="2400" dirty="0"/>
              <a:t>rund ums Stift:			SA. 10:00 – 11:30</a:t>
            </a:r>
          </a:p>
          <a:p>
            <a:r>
              <a:rPr lang="de-DE" sz="2400" dirty="0"/>
              <a:t>Anmeldung bitte bei der Stifts-Rezeption	</a:t>
            </a:r>
          </a:p>
          <a:p>
            <a:r>
              <a:rPr lang="de-DE" sz="2400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01E0F063-B60A-4E3C-A8B8-D092DB22F9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905" t="3732" r="6905" b="3188"/>
          <a:stretch/>
        </p:blipFill>
        <p:spPr>
          <a:xfrm rot="5400000">
            <a:off x="7052074" y="261792"/>
            <a:ext cx="3627124" cy="5539273"/>
          </a:xfrm>
          <a:prstGeom prst="rect">
            <a:avLst/>
          </a:prstGeom>
        </p:spPr>
      </p:pic>
      <p:pic>
        <p:nvPicPr>
          <p:cNvPr id="10" name="Grafik 9" descr="Ein Bild, das Gras, draußen, Himmel, Person enthält.&#10;&#10;Automatisch generierte Beschreibung">
            <a:extLst>
              <a:ext uri="{FF2B5EF4-FFF2-40B4-BE49-F238E27FC236}">
                <a16:creationId xmlns:a16="http://schemas.microsoft.com/office/drawing/2014/main" xmlns="" id="{1411B367-3009-46FD-A3ED-796FF46A32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0724" y="1667776"/>
            <a:ext cx="3775975" cy="28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2576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1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E17920F1-FF33-4DDA-B0E2-00B54F96FB60}"/>
              </a:ext>
            </a:extLst>
          </p:cNvPr>
          <p:cNvSpPr txBox="1"/>
          <p:nvPr/>
        </p:nvSpPr>
        <p:spPr>
          <a:xfrm>
            <a:off x="1734166" y="205268"/>
            <a:ext cx="609755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/>
              <a:t>		    </a:t>
            </a:r>
            <a:r>
              <a:rPr lang="de-DE" sz="3200" dirty="0"/>
              <a:t>Bustransfers</a:t>
            </a:r>
            <a:r>
              <a:rPr lang="de-DE" dirty="0"/>
              <a:t>	</a:t>
            </a:r>
          </a:p>
          <a:p>
            <a:pPr algn="ctr"/>
            <a:r>
              <a:rPr lang="de-DE" dirty="0"/>
              <a:t>	</a:t>
            </a:r>
          </a:p>
          <a:p>
            <a:pPr algn="ctr"/>
            <a:r>
              <a:rPr lang="de-DE" dirty="0"/>
              <a:t>		</a:t>
            </a:r>
            <a:r>
              <a:rPr lang="de-DE" sz="2400" dirty="0"/>
              <a:t>vom Stift nach Taggenbrunn:</a:t>
            </a:r>
          </a:p>
          <a:p>
            <a:pPr algn="ctr"/>
            <a:r>
              <a:rPr lang="de-DE" sz="2400" dirty="0"/>
              <a:t>		Abfahrt: 18.30 vom Stift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E991FB4E-50E5-494A-ACE6-647D96293C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6499" y="1805706"/>
            <a:ext cx="7399001" cy="49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3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Benutzerdefiniert</PresentationFormat>
  <Paragraphs>230</Paragraphs>
  <Slides>38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39" baseType="lpstr">
      <vt:lpstr>Office</vt:lpstr>
      <vt:lpstr>17. Symposium  für Sachverständige  aus dem Glasgewerbe</vt:lpstr>
      <vt:lpstr>   17. Symposium    für Sachverständige   aus dem Glasergewerbe   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17. Symposium  für Sachverständige  aus dem Glasgewerbe</vt:lpstr>
      <vt:lpstr>   17. Symposium    für Sachverständige   aus dem Glasergewerbe   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17. Symposium  für Sachverständige  aus dem Glasgewerbe</dc:title>
  <dc:creator>Tschebull Mara, 2A</dc:creator>
  <cp:lastModifiedBy>Tschebull</cp:lastModifiedBy>
  <cp:revision>23</cp:revision>
  <dcterms:created xsi:type="dcterms:W3CDTF">2021-09-12T14:49:16Z</dcterms:created>
  <dcterms:modified xsi:type="dcterms:W3CDTF">2021-09-30T14:08:52Z</dcterms:modified>
</cp:coreProperties>
</file>